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474" r:id="rId2"/>
    <p:sldId id="257" r:id="rId3"/>
    <p:sldId id="1547" r:id="rId4"/>
    <p:sldId id="1546" r:id="rId5"/>
    <p:sldId id="1536" r:id="rId6"/>
    <p:sldId id="1537" r:id="rId7"/>
    <p:sldId id="1538" r:id="rId8"/>
    <p:sldId id="1539" r:id="rId9"/>
    <p:sldId id="1540" r:id="rId10"/>
    <p:sldId id="1541" r:id="rId11"/>
    <p:sldId id="1542" r:id="rId12"/>
    <p:sldId id="1543" r:id="rId13"/>
    <p:sldId id="1544" r:id="rId14"/>
    <p:sldId id="1545" r:id="rId15"/>
  </p:sldIdLst>
  <p:sldSz cx="12192000" cy="6858000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Аркуш1!$A$2:$A$3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Аркуш1!$B$2:$B$3</c:f>
              <c:numCache>
                <c:formatCode>General</c:formatCode>
                <c:ptCount val="2"/>
                <c:pt idx="0">
                  <c:v>2284.4</c:v>
                </c:pt>
                <c:pt idx="1">
                  <c:v>2566.4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09-4F31-AFEF-FCC0662A0AEC}"/>
            </c:ext>
          </c:extLst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Аркуш1!$A$2:$A$3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Аркуш1!$C$2:$C$3</c:f>
              <c:numCache>
                <c:formatCode>General</c:formatCode>
                <c:ptCount val="2"/>
                <c:pt idx="0">
                  <c:v>2383.6999999999998</c:v>
                </c:pt>
                <c:pt idx="1">
                  <c:v>2971.4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09-4F31-AFEF-FCC0662A0AE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59528224"/>
        <c:axId val="659528640"/>
      </c:barChart>
      <c:catAx>
        <c:axId val="65952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659528640"/>
        <c:crosses val="autoZero"/>
        <c:auto val="1"/>
        <c:lblAlgn val="ctr"/>
        <c:lblOffset val="100"/>
        <c:noMultiLvlLbl val="0"/>
      </c:catAx>
      <c:valAx>
        <c:axId val="659528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659528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0AFC2C-CD05-422B-A2BC-4D7935F0F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188A0207-954E-44C4-BAB2-DA5091225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752591E-103E-42D4-8CD6-701379EEE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80E80DA0-FC5A-4695-98D2-7E572C548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93152BCF-E4B9-49B8-982F-F42C99932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283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615810-FD4B-4727-9558-BDF0016D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5E901615-6F60-4F9D-8595-8BE579F3D8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2589445A-A111-420B-98E3-73D6860DD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5A71EC8-E330-4E5D-BDB1-11E078C64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FF31C1FB-02E8-489A-BFF9-C0EA929C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165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0316A6FD-3DFF-4A13-B621-888912112C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E5FC7D08-4C69-442E-A5AA-E68EDBEAB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01B4E94-B3AE-49B9-AC8D-F4B5C5FBD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A5CE40E-6B55-4B15-8918-2481134B1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5DFB447-1F3C-4D3F-8175-6A3268A8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804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1E900-3A79-4846-B135-F4FD63F74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F2C8006F-BE96-4755-9FC4-D309B902F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A042FF60-9C39-4554-9F84-FBEC404A9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2175417-EA24-4249-864B-E38E6B887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65EEA54E-73A7-4B44-BE14-DFE39110F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5675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C8DC2-EA77-423B-9B16-EDCA9440F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CA4B08CD-42A6-4F89-815D-C0DDA2A35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2B0678CB-F03C-44BF-B3B6-F17CCD316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E010927-AA8A-4DAA-B8C5-7BDFEE119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4E7D981-C942-4CD3-B1CA-36E31A824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7992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8F24B-444F-400C-94AF-93EA69B7D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82A6614-1640-4628-A546-374266B9D6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24293B0E-F2C0-41F4-93CF-820095485C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BA5D26AA-999C-4677-B8BE-AC661371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A15A5856-B196-42EB-A6CE-03796456B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D8FA1421-9A79-4560-B701-99ED3B3C9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644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EA46C7-959A-4BB8-8BE1-6282CF8D7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6A9648DD-B804-4A5C-AFA5-89EA43FB1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9359BE5B-B2D6-4E57-BFB5-AC6E23EAAD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B8B4E020-C0B9-4C41-A8B5-500D0162D8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9AA0A9E8-02A0-4C9A-9614-27A0C3182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D8E6F90C-7C0E-4ED6-BBAC-89ECC60EF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7DD824BB-5C69-43EE-AB85-3076846B1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572E5A54-C4D6-473D-B142-9BE4C89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243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303FE0-4531-4C67-BEA0-96E98665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4440588E-2B1B-4118-BEC7-EF27AF58C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1D2FE450-9731-4AC3-BCF2-AB5A23E17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CFF676D9-7095-41E5-8AEE-97A638617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698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854BEA62-5F54-4E44-A233-2815A16D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3FEBCBA2-D29C-48BA-B272-F7B2BE13B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C5C925B8-5686-4AB3-8D49-A47DAEE55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0842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042AF-6C67-42AD-87CD-F72FF7D34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B6EB8C3C-CF6A-41F1-A04D-ADC47929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DDED6D23-88C0-4254-97E1-86999E4259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C83854D2-1DBC-4569-84C7-F648A1B78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1568E500-8F08-4763-BDE3-2ED5961AD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AAD1836-0D82-4F33-9A72-C00823D0B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1208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54A643-CBF6-4271-BD66-82A7DC3B9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27BD64DB-AEDA-47BC-81FF-784A7EB265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93B7509E-85DA-43D8-A4D4-3A91B24DD1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A079D68A-F19E-475D-9D57-C3B38E995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40F4CB8-9B79-4CBC-8BCA-47565770B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908E78C7-7D49-41B5-A30E-74F147A18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308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A5900DCD-20B9-4EB8-A443-2E4BF19F6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CEDAFA43-C3CD-4354-9216-916EE0A03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450A706-BA04-4B79-A4B4-F08D56A221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EBB88-8ECE-4649-8D9C-87685945EFBF}" type="datetimeFigureOut">
              <a:rPr lang="uk-UA" smtClean="0"/>
              <a:t>11.02.2026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A93E207-15AB-4D78-964A-5CB1079EE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8A3AED4-C64D-4C8C-8912-41E652D1CB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53D90-DB65-4758-8FE3-55E354B9E72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525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9185"/>
            <a:ext cx="12192000" cy="2830861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chemeClr val="accent5">
                    <a:lumMod val="50000"/>
                  </a:schemeClr>
                </a:solidFill>
              </a:rPr>
              <a:t>Звіт про виконання фінансового 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плану</a:t>
            </a:r>
            <a:b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sz="5400" b="1" dirty="0">
                <a:solidFill>
                  <a:schemeClr val="accent5">
                    <a:lumMod val="50000"/>
                  </a:schemeClr>
                </a:solidFill>
              </a:rPr>
              <a:t>КП ТМР «Центр комунальних послуг»</a:t>
            </a:r>
            <a:br>
              <a:rPr lang="uk-UA" sz="5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sz="5400" b="1" dirty="0">
                <a:solidFill>
                  <a:schemeClr val="accent5">
                    <a:lumMod val="50000"/>
                  </a:schemeClr>
                </a:solidFill>
              </a:rPr>
              <a:t>за 2025 рік</a:t>
            </a:r>
          </a:p>
        </p:txBody>
      </p:sp>
      <p:pic>
        <p:nvPicPr>
          <p:cNvPr id="1026" name="Picture 2" descr="C:\Users\Аліна\Desktop\Small_her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967" y="452587"/>
            <a:ext cx="1216626" cy="177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72D9FD-9F82-4C75-AC3F-6AE6793BA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605" y="452587"/>
            <a:ext cx="2081788" cy="177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15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</a:t>
            </a:r>
            <a:r>
              <a:rPr lang="uk-UA" b="1" dirty="0" err="1">
                <a:solidFill>
                  <a:schemeClr val="accent5">
                    <a:lumMod val="50000"/>
                  </a:schemeClr>
                </a:solidFill>
              </a:rPr>
              <a:t>Л.Татаренка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, 4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Встановлення</a:t>
            </a:r>
            <a:r>
              <a:rPr lang="en-US" dirty="0"/>
              <a:t> </a:t>
            </a:r>
            <a:r>
              <a:rPr lang="uk-UA" dirty="0"/>
              <a:t>вікон на суму – </a:t>
            </a:r>
            <a:r>
              <a:rPr lang="uk-UA" b="1" dirty="0"/>
              <a:t>199,0 тис. грн.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764F86-4109-4823-8788-20C0FD5193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05"/>
          <a:stretch/>
        </p:blipFill>
        <p:spPr>
          <a:xfrm>
            <a:off x="6702728" y="1550125"/>
            <a:ext cx="5043581" cy="4419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E1C0B8-7616-44A0-A652-77CA747D8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91" y="1550125"/>
            <a:ext cx="5868348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21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ТЦ «Акварель»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Встановлення</a:t>
            </a:r>
            <a:r>
              <a:rPr lang="en-US" dirty="0"/>
              <a:t> </a:t>
            </a:r>
            <a:r>
              <a:rPr lang="uk-UA" dirty="0"/>
              <a:t>фасадної вивіски на суму – </a:t>
            </a:r>
            <a:r>
              <a:rPr lang="uk-UA" b="1" dirty="0"/>
              <a:t>136,0 тис. грн.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80594-8F2F-4EC4-BA11-1C94AB7204C8}"/>
              </a:ext>
            </a:extLst>
          </p:cNvPr>
          <p:cNvSpPr txBox="1"/>
          <p:nvPr/>
        </p:nvSpPr>
        <p:spPr>
          <a:xfrm>
            <a:off x="2694210" y="1497875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F6D57-AAE7-4E64-AE71-0D10905F7B35}"/>
              </a:ext>
            </a:extLst>
          </p:cNvPr>
          <p:cNvSpPr txBox="1"/>
          <p:nvPr/>
        </p:nvSpPr>
        <p:spPr>
          <a:xfrm>
            <a:off x="8722136" y="1497875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E5FA0A-E880-4752-8CB0-EF60070EE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015"/>
            <a:ext cx="5105391" cy="38267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EBB623F-57DF-41D7-906D-E3497835EE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4"/>
          <a:stretch/>
        </p:blipFill>
        <p:spPr>
          <a:xfrm>
            <a:off x="5291975" y="2143014"/>
            <a:ext cx="6900025" cy="382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46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ТЦ «Акварель»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Поточний ремонт приміщень</a:t>
            </a:r>
            <a:endParaRPr lang="uk-UA" b="1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80594-8F2F-4EC4-BA11-1C94AB7204C8}"/>
              </a:ext>
            </a:extLst>
          </p:cNvPr>
          <p:cNvSpPr txBox="1"/>
          <p:nvPr/>
        </p:nvSpPr>
        <p:spPr>
          <a:xfrm>
            <a:off x="2694210" y="1497875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F6D57-AAE7-4E64-AE71-0D10905F7B35}"/>
              </a:ext>
            </a:extLst>
          </p:cNvPr>
          <p:cNvSpPr txBox="1"/>
          <p:nvPr/>
        </p:nvSpPr>
        <p:spPr>
          <a:xfrm>
            <a:off x="8722136" y="1497875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6B51F7-9E73-4396-A4CD-104F29128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62" y="2143014"/>
            <a:ext cx="3039454" cy="40538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A9F722-6012-4A73-95F9-21C1F5D90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982" y="2143013"/>
            <a:ext cx="3039455" cy="40538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5459F3-4A89-4517-8BCA-62D476A08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28" y="2142403"/>
            <a:ext cx="5398501" cy="404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4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ТЦ «Акварель»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сходового маршу на суму – </a:t>
            </a:r>
            <a:r>
              <a:rPr lang="uk-UA" b="1" dirty="0"/>
              <a:t>277,0 тис. грн.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80594-8F2F-4EC4-BA11-1C94AB7204C8}"/>
              </a:ext>
            </a:extLst>
          </p:cNvPr>
          <p:cNvSpPr txBox="1"/>
          <p:nvPr/>
        </p:nvSpPr>
        <p:spPr>
          <a:xfrm>
            <a:off x="1816150" y="1328408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F6D57-AAE7-4E64-AE71-0D10905F7B35}"/>
              </a:ext>
            </a:extLst>
          </p:cNvPr>
          <p:cNvSpPr txBox="1"/>
          <p:nvPr/>
        </p:nvSpPr>
        <p:spPr>
          <a:xfrm>
            <a:off x="7821977" y="131569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F7E87D-CD98-4268-AB33-37F2C480D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338" y="1851629"/>
            <a:ext cx="3536240" cy="47149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0B84742-1B3D-4673-A51E-AFBEAD48E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56" y="1851628"/>
            <a:ext cx="3550974" cy="471498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7994F22-5F4D-406A-94F8-6B5397A7E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04" y="1851630"/>
            <a:ext cx="3536240" cy="47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00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Миру, 2 (</a:t>
            </a:r>
            <a:r>
              <a:rPr lang="uk-UA" b="1" dirty="0" err="1">
                <a:solidFill>
                  <a:schemeClr val="accent5">
                    <a:lumMod val="50000"/>
                  </a:schemeClr>
                </a:solidFill>
              </a:rPr>
              <a:t>Агролісгосп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внутрішньої системи опалення на суму – </a:t>
            </a:r>
            <a:r>
              <a:rPr lang="uk-UA" b="1" dirty="0"/>
              <a:t>82,9 тис. грн.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80594-8F2F-4EC4-BA11-1C94AB7204C8}"/>
              </a:ext>
            </a:extLst>
          </p:cNvPr>
          <p:cNvSpPr txBox="1"/>
          <p:nvPr/>
        </p:nvSpPr>
        <p:spPr>
          <a:xfrm>
            <a:off x="1816150" y="1328408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F6D57-AAE7-4E64-AE71-0D10905F7B35}"/>
              </a:ext>
            </a:extLst>
          </p:cNvPr>
          <p:cNvSpPr txBox="1"/>
          <p:nvPr/>
        </p:nvSpPr>
        <p:spPr>
          <a:xfrm>
            <a:off x="7821977" y="131569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A05B55-CBB7-4B0A-9CE9-6D2A4B962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681" y="1851628"/>
            <a:ext cx="6380555" cy="47854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E386EC7-F95A-4813-9AE1-57D4A690D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27" y="1838916"/>
            <a:ext cx="3598596" cy="479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657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Власні доходи від послуг </a:t>
            </a:r>
            <a:br>
              <a:rPr lang="uk-UA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КП ТМР «Центр комунальних послуг» (тис. грн.)</a:t>
            </a:r>
          </a:p>
        </p:txBody>
      </p:sp>
      <p:graphicFrame>
        <p:nvGraphicFramePr>
          <p:cNvPr id="8" name="Місце для вмісту 7">
            <a:extLst>
              <a:ext uri="{FF2B5EF4-FFF2-40B4-BE49-F238E27FC236}">
                <a16:creationId xmlns:a16="http://schemas.microsoft.com/office/drawing/2014/main" id="{E17DC1AE-7F9F-4725-ABAE-8A9C1B3BE9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01440"/>
              </p:ext>
            </p:extLst>
          </p:nvPr>
        </p:nvGraphicFramePr>
        <p:xfrm>
          <a:off x="838200" y="1825625"/>
          <a:ext cx="10515600" cy="4888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364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A9826-5441-4371-BA5D-EADBE1A0A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325563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Проведено робіт</a:t>
            </a:r>
            <a:endParaRPr lang="uk-UA" dirty="0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E095C61C-DD4D-41F5-AA14-285E8D423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062854"/>
            <a:ext cx="5256212" cy="823912"/>
          </a:xfrm>
        </p:spPr>
        <p:txBody>
          <a:bodyPr>
            <a:normAutofit lnSpcReduction="10000"/>
          </a:bodyPr>
          <a:lstStyle/>
          <a:p>
            <a:r>
              <a:rPr lang="uk-UA" sz="2800" dirty="0"/>
              <a:t>Кошти міського бюджету – </a:t>
            </a:r>
            <a:br>
              <a:rPr lang="uk-UA" sz="2800" dirty="0"/>
            </a:br>
            <a:r>
              <a:rPr lang="uk-UA" sz="2800" dirty="0"/>
              <a:t>768,3 тис. грн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6A08FB9F-D30D-4CC5-9212-FF4598C937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86766"/>
            <a:ext cx="5157787" cy="4302897"/>
          </a:xfrm>
        </p:spPr>
        <p:txBody>
          <a:bodyPr>
            <a:normAutofit fontScale="92500"/>
          </a:bodyPr>
          <a:lstStyle/>
          <a:p>
            <a:r>
              <a:rPr lang="uk-UA" dirty="0"/>
              <a:t>628,4 тис. грн. - поточний ремонт приміщень, даху, системи каналізації будівлі по </a:t>
            </a:r>
            <a:br>
              <a:rPr lang="uk-UA" dirty="0"/>
            </a:br>
            <a:r>
              <a:rPr lang="uk-UA" dirty="0"/>
              <a:t>вул. Миру, 2</a:t>
            </a:r>
          </a:p>
          <a:p>
            <a:r>
              <a:rPr lang="uk-UA" dirty="0"/>
              <a:t>139,9 тис. грн. – поточний ремонт приміщень, встановлення вікон в будівлі по вул. </a:t>
            </a:r>
            <a:r>
              <a:rPr lang="uk-UA" dirty="0" err="1"/>
              <a:t>Л.Татаренка</a:t>
            </a:r>
            <a:r>
              <a:rPr lang="uk-UA" dirty="0"/>
              <a:t>, 4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C90DE7DE-043D-4D2C-9DB1-7912E5BCBC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1" y="1062854"/>
            <a:ext cx="5556068" cy="823912"/>
          </a:xfrm>
        </p:spPr>
        <p:txBody>
          <a:bodyPr>
            <a:normAutofit lnSpcReduction="10000"/>
          </a:bodyPr>
          <a:lstStyle/>
          <a:p>
            <a:r>
              <a:rPr lang="uk-UA" sz="2800" dirty="0"/>
              <a:t>Кошти підприємства – </a:t>
            </a:r>
            <a:br>
              <a:rPr lang="uk-UA" sz="2800" dirty="0"/>
            </a:br>
            <a:r>
              <a:rPr lang="uk-UA" sz="2800" dirty="0"/>
              <a:t>767,1 тис. грн.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A53F5FEA-B128-4EE9-AEC7-3EBAC5457E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1886766"/>
            <a:ext cx="5259387" cy="4971234"/>
          </a:xfrm>
        </p:spPr>
        <p:txBody>
          <a:bodyPr>
            <a:normAutofit fontScale="92500"/>
          </a:bodyPr>
          <a:lstStyle/>
          <a:p>
            <a:r>
              <a:rPr lang="uk-UA" dirty="0"/>
              <a:t>448,2 тис. грн. – поточний ремонт приміщень, встановлення вивіски в ТЦ «Акварель»</a:t>
            </a:r>
          </a:p>
          <a:p>
            <a:r>
              <a:rPr lang="uk-UA" dirty="0"/>
              <a:t>170,6 тис. грн. – поточний ремонт приміщень в будівлі по </a:t>
            </a:r>
            <a:br>
              <a:rPr lang="uk-UA" dirty="0"/>
            </a:br>
            <a:r>
              <a:rPr lang="uk-UA" dirty="0"/>
              <a:t>вул. </a:t>
            </a:r>
            <a:r>
              <a:rPr lang="uk-UA" dirty="0" err="1"/>
              <a:t>Л.Татаренка</a:t>
            </a:r>
            <a:r>
              <a:rPr lang="uk-UA" dirty="0"/>
              <a:t>, 4</a:t>
            </a:r>
          </a:p>
          <a:p>
            <a:r>
              <a:rPr lang="uk-UA" dirty="0"/>
              <a:t>65,4 тис. грн. – поточний ремонт даху, облаштування відмостки в будівлі по вул. Миру, 2</a:t>
            </a:r>
          </a:p>
          <a:p>
            <a:r>
              <a:rPr lang="uk-UA" dirty="0"/>
              <a:t>82,9 тис. грн. – поточний ремонт системи опалення в будівлі по вул. Миру, 2</a:t>
            </a:r>
          </a:p>
        </p:txBody>
      </p:sp>
    </p:spTree>
    <p:extLst>
      <p:ext uri="{BB962C8B-B14F-4D97-AF65-F5344CB8AC3E}">
        <p14:creationId xmlns:p14="http://schemas.microsoft.com/office/powerpoint/2010/main" val="309478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Миру, 2 (Пенсійний фонд)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сходового маршу на суму – </a:t>
            </a:r>
            <a:r>
              <a:rPr lang="uk-UA" b="1" dirty="0"/>
              <a:t>150,0 тис. грн.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94C878-D7BB-4CEE-80D4-9596734D1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4306"/>
            <a:ext cx="2982375" cy="396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E99CA7-1590-49D5-B131-DA5401FE1470}"/>
              </a:ext>
            </a:extLst>
          </p:cNvPr>
          <p:cNvSpPr txBox="1"/>
          <p:nvPr/>
        </p:nvSpPr>
        <p:spPr>
          <a:xfrm>
            <a:off x="2663583" y="1611086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9FAF9E-CFF4-49C0-A13E-9D2D08EBACB7}"/>
              </a:ext>
            </a:extLst>
          </p:cNvPr>
          <p:cNvSpPr txBox="1"/>
          <p:nvPr/>
        </p:nvSpPr>
        <p:spPr>
          <a:xfrm>
            <a:off x="8691509" y="161108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235991C-53E4-4124-B1FF-940BA64B9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375" y="2134306"/>
            <a:ext cx="2982375" cy="396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C631181-E3DC-4B98-904B-960AF3E4E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675" y="2134306"/>
            <a:ext cx="2970001" cy="396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A8FD6B0-139D-4215-B1C3-8455C713A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676" y="2134306"/>
            <a:ext cx="297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46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Миру, 2 (Пенсійний фонд)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зовнішньої мережі каналізації на суму – </a:t>
            </a:r>
            <a:r>
              <a:rPr lang="uk-UA" b="1" dirty="0"/>
              <a:t>90,0 тис. грн.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533864-0D43-4F0E-BB20-7BF054645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934" y="1522404"/>
            <a:ext cx="3891956" cy="5167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0E4F19-229B-419A-A9C4-B28B609EA5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8" y="1522404"/>
            <a:ext cx="6861734" cy="516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59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Миру, 2 (Пенсійний фонд)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Облаштування відмостки на суму – </a:t>
            </a:r>
            <a:r>
              <a:rPr lang="uk-UA" b="1" dirty="0"/>
              <a:t>23,0 тис. грн.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079D2A-9D4C-4F73-9A17-9ACA5B7EB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8"/>
          <a:stretch/>
        </p:blipFill>
        <p:spPr>
          <a:xfrm>
            <a:off x="6958667" y="1829508"/>
            <a:ext cx="4264457" cy="48369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4E86C1-BAF3-43B7-88F1-08D0299EC0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8"/>
          <a:stretch/>
        </p:blipFill>
        <p:spPr>
          <a:xfrm>
            <a:off x="1021273" y="1829507"/>
            <a:ext cx="4264457" cy="48369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5908C7-E790-450A-9B58-29EDAA521B03}"/>
              </a:ext>
            </a:extLst>
          </p:cNvPr>
          <p:cNvSpPr txBox="1"/>
          <p:nvPr/>
        </p:nvSpPr>
        <p:spPr>
          <a:xfrm>
            <a:off x="2694210" y="1306286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F9CD66-C0A7-42F5-91A2-EEA3330B418B}"/>
              </a:ext>
            </a:extLst>
          </p:cNvPr>
          <p:cNvSpPr txBox="1"/>
          <p:nvPr/>
        </p:nvSpPr>
        <p:spPr>
          <a:xfrm>
            <a:off x="8722136" y="130628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</p:spTree>
    <p:extLst>
      <p:ext uri="{BB962C8B-B14F-4D97-AF65-F5344CB8AC3E}">
        <p14:creationId xmlns:p14="http://schemas.microsoft.com/office/powerpoint/2010/main" val="445446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</a:t>
            </a:r>
            <a:r>
              <a:rPr lang="uk-UA" b="1" dirty="0" err="1">
                <a:solidFill>
                  <a:schemeClr val="accent5">
                    <a:lumMod val="50000"/>
                  </a:schemeClr>
                </a:solidFill>
              </a:rPr>
              <a:t>Л.Татаренка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, 4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коридору на суму – </a:t>
            </a:r>
            <a:r>
              <a:rPr lang="uk-UA" b="1" dirty="0"/>
              <a:t>47,0 тис. грн.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5908C7-E790-450A-9B58-29EDAA521B03}"/>
              </a:ext>
            </a:extLst>
          </p:cNvPr>
          <p:cNvSpPr txBox="1"/>
          <p:nvPr/>
        </p:nvSpPr>
        <p:spPr>
          <a:xfrm>
            <a:off x="2694210" y="1306286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F9CD66-C0A7-42F5-91A2-EEA3330B418B}"/>
              </a:ext>
            </a:extLst>
          </p:cNvPr>
          <p:cNvSpPr txBox="1"/>
          <p:nvPr/>
        </p:nvSpPr>
        <p:spPr>
          <a:xfrm>
            <a:off x="8722136" y="130628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D41140-EC2F-4E7E-B384-99D11EA8B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80" y="1829506"/>
            <a:ext cx="3787084" cy="50284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460E02-2252-4C00-8C0E-35E3AF8AD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738" y="1829506"/>
            <a:ext cx="3787084" cy="502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67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</a:t>
            </a:r>
            <a:r>
              <a:rPr lang="uk-UA" b="1" dirty="0" err="1">
                <a:solidFill>
                  <a:schemeClr val="accent5">
                    <a:lumMod val="50000"/>
                  </a:schemeClr>
                </a:solidFill>
              </a:rPr>
              <a:t>Л.Татаренка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, 4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топкової на суму – </a:t>
            </a:r>
            <a:r>
              <a:rPr lang="uk-UA" b="1" dirty="0"/>
              <a:t>17,0 тис. грн.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5908C7-E790-450A-9B58-29EDAA521B03}"/>
              </a:ext>
            </a:extLst>
          </p:cNvPr>
          <p:cNvSpPr txBox="1"/>
          <p:nvPr/>
        </p:nvSpPr>
        <p:spPr>
          <a:xfrm>
            <a:off x="2694210" y="1306286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F9CD66-C0A7-42F5-91A2-EEA3330B418B}"/>
              </a:ext>
            </a:extLst>
          </p:cNvPr>
          <p:cNvSpPr txBox="1"/>
          <p:nvPr/>
        </p:nvSpPr>
        <p:spPr>
          <a:xfrm>
            <a:off x="8722136" y="130628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DD50B9-C16D-495E-A3B4-3EA9D351F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362" y="1829507"/>
            <a:ext cx="3787084" cy="50284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4DC62E-98AC-4C89-AD12-E6CA6AD4DB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532" y="1829506"/>
            <a:ext cx="3771371" cy="502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40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A9237-C0A3-455F-BEB7-086CD781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827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Будівля вул. </a:t>
            </a:r>
            <a:r>
              <a:rPr lang="uk-UA" b="1" dirty="0" err="1">
                <a:solidFill>
                  <a:schemeClr val="accent5">
                    <a:lumMod val="50000"/>
                  </a:schemeClr>
                </a:solidFill>
              </a:rPr>
              <a:t>Л.Татаренка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</a:rPr>
              <a:t>, 4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3E376068-8223-493F-8444-E7C5A2D70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5"/>
            <a:ext cx="10515600" cy="783772"/>
          </a:xfrm>
        </p:spPr>
        <p:txBody>
          <a:bodyPr/>
          <a:lstStyle/>
          <a:p>
            <a:r>
              <a:rPr lang="uk-UA" dirty="0"/>
              <a:t>Ремонт ганку на суму – </a:t>
            </a:r>
            <a:r>
              <a:rPr lang="uk-UA" b="1" dirty="0"/>
              <a:t>9,0 тис. грн.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5908C7-E790-450A-9B58-29EDAA521B03}"/>
              </a:ext>
            </a:extLst>
          </p:cNvPr>
          <p:cNvSpPr txBox="1"/>
          <p:nvPr/>
        </p:nvSpPr>
        <p:spPr>
          <a:xfrm>
            <a:off x="2694210" y="1306286"/>
            <a:ext cx="91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Було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F9CD66-C0A7-42F5-91A2-EEA3330B418B}"/>
              </a:ext>
            </a:extLst>
          </p:cNvPr>
          <p:cNvSpPr txBox="1"/>
          <p:nvPr/>
        </p:nvSpPr>
        <p:spPr>
          <a:xfrm>
            <a:off x="8722136" y="130628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718368-772A-48F1-812D-590FF840E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8" y="2006455"/>
            <a:ext cx="5528389" cy="4163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291D8B-A58D-4CC1-B651-37856A2ACD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798" y="2006455"/>
            <a:ext cx="5551424" cy="416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642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387</Words>
  <Application>Microsoft Office PowerPoint</Application>
  <PresentationFormat>Широкий екран</PresentationFormat>
  <Paragraphs>51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Звіт про виконання фінансового плану КП ТМР «Центр комунальних послуг» за 2025 рік</vt:lpstr>
      <vt:lpstr>Власні доходи від послуг  КП ТМР «Центр комунальних послуг» (тис. грн.)</vt:lpstr>
      <vt:lpstr>Проведено робіт</vt:lpstr>
      <vt:lpstr>Будівля вул. Миру, 2 (Пенсійний фонд)</vt:lpstr>
      <vt:lpstr>Будівля вул. Миру, 2 (Пенсійний фонд)</vt:lpstr>
      <vt:lpstr>Будівля вул. Миру, 2 (Пенсійний фонд)</vt:lpstr>
      <vt:lpstr>Будівля вул. Л.Татаренка, 4</vt:lpstr>
      <vt:lpstr>Будівля вул. Л.Татаренка, 4</vt:lpstr>
      <vt:lpstr>Будівля вул. Л.Татаренка, 4</vt:lpstr>
      <vt:lpstr>Будівля вул. Л.Татаренка, 4</vt:lpstr>
      <vt:lpstr>Будівля ТЦ «Акварель»</vt:lpstr>
      <vt:lpstr>Будівля ТЦ «Акварель»</vt:lpstr>
      <vt:lpstr>Будівля ТЦ «Акварель»</vt:lpstr>
      <vt:lpstr>Будівля вул. Миру, 2 (Агролісгосп)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Igor Kuts</dc:creator>
  <cp:lastModifiedBy>Igor Kuts</cp:lastModifiedBy>
  <cp:revision>25</cp:revision>
  <cp:lastPrinted>2024-12-06T09:03:45Z</cp:lastPrinted>
  <dcterms:created xsi:type="dcterms:W3CDTF">2024-01-09T09:58:28Z</dcterms:created>
  <dcterms:modified xsi:type="dcterms:W3CDTF">2026-02-11T09:40:10Z</dcterms:modified>
</cp:coreProperties>
</file>